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58"/>
  </p:notesMasterIdLst>
  <p:handoutMasterIdLst>
    <p:handoutMasterId r:id="rId59"/>
  </p:handoutMasterIdLst>
  <p:sldIdLst>
    <p:sldId id="320" r:id="rId7"/>
    <p:sldId id="256" r:id="rId8"/>
    <p:sldId id="257" r:id="rId9"/>
    <p:sldId id="293" r:id="rId10"/>
    <p:sldId id="271" r:id="rId11"/>
    <p:sldId id="272" r:id="rId12"/>
    <p:sldId id="261" r:id="rId13"/>
    <p:sldId id="294" r:id="rId14"/>
    <p:sldId id="289" r:id="rId15"/>
    <p:sldId id="262" r:id="rId16"/>
    <p:sldId id="263" r:id="rId17"/>
    <p:sldId id="295" r:id="rId18"/>
    <p:sldId id="297" r:id="rId19"/>
    <p:sldId id="311" r:id="rId20"/>
    <p:sldId id="312" r:id="rId21"/>
    <p:sldId id="313" r:id="rId22"/>
    <p:sldId id="266" r:id="rId23"/>
    <p:sldId id="314" r:id="rId24"/>
    <p:sldId id="316" r:id="rId25"/>
    <p:sldId id="317" r:id="rId26"/>
    <p:sldId id="319" r:id="rId27"/>
    <p:sldId id="268" r:id="rId28"/>
    <p:sldId id="298" r:id="rId29"/>
    <p:sldId id="299" r:id="rId30"/>
    <p:sldId id="300" r:id="rId31"/>
    <p:sldId id="302" r:id="rId32"/>
    <p:sldId id="301" r:id="rId33"/>
    <p:sldId id="269" r:id="rId34"/>
    <p:sldId id="273" r:id="rId35"/>
    <p:sldId id="303" r:id="rId36"/>
    <p:sldId id="275" r:id="rId37"/>
    <p:sldId id="285" r:id="rId38"/>
    <p:sldId id="286" r:id="rId39"/>
    <p:sldId id="287" r:id="rId40"/>
    <p:sldId id="304" r:id="rId41"/>
    <p:sldId id="276" r:id="rId42"/>
    <p:sldId id="306" r:id="rId43"/>
    <p:sldId id="305" r:id="rId44"/>
    <p:sldId id="308" r:id="rId45"/>
    <p:sldId id="307" r:id="rId46"/>
    <p:sldId id="277" r:id="rId47"/>
    <p:sldId id="278" r:id="rId48"/>
    <p:sldId id="288" r:id="rId49"/>
    <p:sldId id="309" r:id="rId50"/>
    <p:sldId id="310" r:id="rId51"/>
    <p:sldId id="279" r:id="rId52"/>
    <p:sldId id="280" r:id="rId53"/>
    <p:sldId id="281" r:id="rId54"/>
    <p:sldId id="282" r:id="rId55"/>
    <p:sldId id="315" r:id="rId56"/>
    <p:sldId id="283" r:id="rId5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FFCC"/>
    <a:srgbClr val="C71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87" autoAdjust="0"/>
  </p:normalViewPr>
  <p:slideViewPr>
    <p:cSldViewPr snapToGrid="0">
      <p:cViewPr varScale="1">
        <p:scale>
          <a:sx n="63" d="100"/>
          <a:sy n="63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666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991" y="0"/>
            <a:ext cx="2972392" cy="4666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910A8-602E-4E71-B053-2C3B3C5CA9D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10"/>
            <a:ext cx="2972393" cy="4666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991" y="8829710"/>
            <a:ext cx="2972392" cy="4666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92359-3A55-4F60-932A-522A9BFA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4D734-96F1-4673-BB34-9572D99BCF58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51D6-0D0E-4099-A5EA-431648FC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5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51D6-0D0E-4099-A5EA-431648FC76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4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0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09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0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9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47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72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58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61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5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78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69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52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55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88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67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1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25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89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25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5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445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67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68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08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412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64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25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48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164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147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4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831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9475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971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33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394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501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025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1912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29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122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850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334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928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975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0249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372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375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49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616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997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9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595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321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96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242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265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531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27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4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0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50FF-41D5-4AA0-B368-D1C37E521173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3D52E-E099-4943-B9CA-AA4DCC51E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7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6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6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3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243F-93CB-4005-9DBE-C0064DDFD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2110-B866-47C3-84C0-908EFF37CC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1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457200"/>
            <a:ext cx="10546080" cy="8077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for Preparing PowerPoint Presentation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" y="1676400"/>
            <a:ext cx="11231880" cy="4339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Upazila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wise information and total of district shall be given in the presentation.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Upazila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information will be available in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upazila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reports.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“Cumulative” means progress since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project to till-date.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Photographs of activities may be enclosed with related slides as applicable.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row(s) more than number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upazilas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inserted in the slide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 deleted.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The first and last slide may be redesigned as your own choice.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any clarification, please contact with Md.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Or Rashid, M&amp;E Specialist, Cell # 01715-143165.</a:t>
            </a:r>
          </a:p>
        </p:txBody>
      </p:sp>
    </p:spTree>
    <p:extLst>
      <p:ext uri="{BB962C8B-B14F-4D97-AF65-F5344CB8AC3E}">
        <p14:creationId xmlns:p14="http://schemas.microsoft.com/office/powerpoint/2010/main" val="5291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6559" y="167392"/>
            <a:ext cx="5212081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Functionality of CIG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23421"/>
              </p:ext>
            </p:extLst>
          </p:nvPr>
        </p:nvGraphicFramePr>
        <p:xfrm>
          <a:off x="242884" y="900106"/>
          <a:ext cx="11701470" cy="564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756"/>
                <a:gridCol w="897498"/>
                <a:gridCol w="848535"/>
                <a:gridCol w="1023129"/>
                <a:gridCol w="800100"/>
                <a:gridCol w="1086827"/>
                <a:gridCol w="857699"/>
                <a:gridCol w="1148705"/>
                <a:gridCol w="888331"/>
                <a:gridCol w="1102755"/>
                <a:gridCol w="857698"/>
                <a:gridCol w="1087437"/>
              </a:tblGrid>
              <a:tr h="77152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total CIG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CIG opened</a:t>
                      </a:r>
                      <a:r>
                        <a:rPr lang="en-US" baseline="0" dirty="0" smtClean="0"/>
                        <a:t> bank account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CIG holding</a:t>
                      </a:r>
                      <a:r>
                        <a:rPr lang="en-US" baseline="0" dirty="0" smtClean="0"/>
                        <a:t> meeting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CIG registered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</a:t>
                      </a:r>
                      <a:r>
                        <a:rPr lang="en-US" baseline="0" dirty="0" smtClean="0"/>
                        <a:t> CIG started savings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Amount of savings per CIG (Tk.)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  <a:tr h="53387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2018-19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Cumulative 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2018-19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Cumulative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2018-19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Cumulative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2018-19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Cumulative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2018-19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Cumulative</a:t>
                      </a:r>
                      <a:endParaRPr 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6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6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1441" y="6500813"/>
            <a:ext cx="10201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Cumulative progress means progress since inception of the project to till date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6704" y="371468"/>
            <a:ext cx="9016052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Evaluation of CIG using Balanced Scorecard , 2017-18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88199"/>
              </p:ext>
            </p:extLst>
          </p:nvPr>
        </p:nvGraphicFramePr>
        <p:xfrm>
          <a:off x="314327" y="1186027"/>
          <a:ext cx="11615735" cy="5208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707"/>
                <a:gridCol w="2107594"/>
                <a:gridCol w="2640613"/>
                <a:gridCol w="1201628"/>
                <a:gridCol w="1216462"/>
                <a:gridCol w="1127453"/>
                <a:gridCol w="1053278"/>
              </a:tblGrid>
              <a:tr h="45404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Total CIG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Evaluated CIG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CIG obtained Grade (%)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2047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4159" y="400050"/>
            <a:ext cx="6873241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Preparation of </a:t>
            </a:r>
            <a:r>
              <a:rPr lang="en-US" sz="3200" dirty="0" err="1" smtClean="0"/>
              <a:t>Upazila</a:t>
            </a:r>
            <a:r>
              <a:rPr lang="en-US" sz="3200" dirty="0" smtClean="0"/>
              <a:t> Extension Plan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165226"/>
              </p:ext>
            </p:extLst>
          </p:nvPr>
        </p:nvGraphicFramePr>
        <p:xfrm>
          <a:off x="300037" y="1343193"/>
          <a:ext cx="11601450" cy="5373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861"/>
                <a:gridCol w="1003534"/>
                <a:gridCol w="1157978"/>
                <a:gridCol w="1411676"/>
                <a:gridCol w="957916"/>
                <a:gridCol w="1132278"/>
                <a:gridCol w="1315735"/>
                <a:gridCol w="1201198"/>
                <a:gridCol w="1429274"/>
              </a:tblGrid>
              <a:tr h="57704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CIG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CIG micro plan prepared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union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union extension plan</a:t>
                      </a:r>
                      <a:r>
                        <a:rPr lang="en-US" baseline="0" dirty="0" smtClean="0"/>
                        <a:t> prepared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</a:t>
                      </a:r>
                      <a:r>
                        <a:rPr lang="en-US" dirty="0" err="1" smtClean="0"/>
                        <a:t>upazila</a:t>
                      </a:r>
                      <a:r>
                        <a:rPr lang="en-US" dirty="0" smtClean="0"/>
                        <a:t> extension plan prepared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9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the FY 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the FY 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the FY 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82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8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9298" y="408064"/>
            <a:ext cx="8843749" cy="1200329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Major Problems Identified During </a:t>
            </a:r>
          </a:p>
          <a:p>
            <a:pPr algn="ctr"/>
            <a:r>
              <a:rPr lang="en-US" sz="3600" dirty="0" smtClean="0"/>
              <a:t> Preparation of Extension Plans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00088" y="2439751"/>
            <a:ext cx="108156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following problems were identified: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-----------------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------------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------------------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-------------------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---------------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5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7440" y="328616"/>
            <a:ext cx="778764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Technology Training for CIG Farmers: 2018-19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74116"/>
              </p:ext>
            </p:extLst>
          </p:nvPr>
        </p:nvGraphicFramePr>
        <p:xfrm>
          <a:off x="114287" y="1271588"/>
          <a:ext cx="11901508" cy="536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558"/>
                <a:gridCol w="1108205"/>
                <a:gridCol w="914400"/>
                <a:gridCol w="714375"/>
                <a:gridCol w="900112"/>
                <a:gridCol w="885826"/>
                <a:gridCol w="642937"/>
                <a:gridCol w="675910"/>
                <a:gridCol w="667115"/>
                <a:gridCol w="1288444"/>
                <a:gridCol w="1337449"/>
                <a:gridCol w="1303177"/>
              </a:tblGrid>
              <a:tr h="38038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batch allocated (Total)</a:t>
                      </a:r>
                      <a:endParaRPr lang="en-US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batch organized on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No. of total farmers trained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No. of female farmers trained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No. of ethnic farmers trained</a:t>
                      </a:r>
                    </a:p>
                  </a:txBody>
                  <a:tcPr anchor="ctr"/>
                </a:tc>
              </a:tr>
              <a:tr h="54830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Cow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 </a:t>
                      </a:r>
                      <a:r>
                        <a:rPr lang="en-US" dirty="0" err="1" smtClean="0"/>
                        <a:t>fatt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2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328616"/>
            <a:ext cx="11015663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Technology Training for CIG Farmers: Since inception to till date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04397"/>
              </p:ext>
            </p:extLst>
          </p:nvPr>
        </p:nvGraphicFramePr>
        <p:xfrm>
          <a:off x="114287" y="1271588"/>
          <a:ext cx="11901507" cy="536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558"/>
                <a:gridCol w="1108205"/>
                <a:gridCol w="914400"/>
                <a:gridCol w="714375"/>
                <a:gridCol w="900112"/>
                <a:gridCol w="885826"/>
                <a:gridCol w="642937"/>
                <a:gridCol w="675910"/>
                <a:gridCol w="660157"/>
                <a:gridCol w="1295401"/>
                <a:gridCol w="1337449"/>
                <a:gridCol w="1303177"/>
              </a:tblGrid>
              <a:tr h="38038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batch allocated (Total)</a:t>
                      </a:r>
                      <a:endParaRPr lang="en-US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batch organized on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No. of total farmers trained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No. of female farmers trained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No. of ethnic farmers trained</a:t>
                      </a:r>
                    </a:p>
                  </a:txBody>
                  <a:tcPr anchor="ctr"/>
                </a:tc>
              </a:tr>
              <a:tr h="54830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Cow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 </a:t>
                      </a:r>
                      <a:r>
                        <a:rPr lang="en-US" dirty="0" err="1" smtClean="0"/>
                        <a:t>fatt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9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1513" y="328616"/>
            <a:ext cx="10758487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Training on Leadership Development for CIG Leaders: 2018-19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793390"/>
              </p:ext>
            </p:extLst>
          </p:nvPr>
        </p:nvGraphicFramePr>
        <p:xfrm>
          <a:off x="271455" y="1314617"/>
          <a:ext cx="11458589" cy="519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623"/>
                <a:gridCol w="1677872"/>
                <a:gridCol w="1871663"/>
                <a:gridCol w="1857375"/>
                <a:gridCol w="2024823"/>
                <a:gridCol w="1804233"/>
              </a:tblGrid>
              <a:tr h="7427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batch allocated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batch organized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No. of total </a:t>
                      </a:r>
                    </a:p>
                    <a:p>
                      <a:pPr algn="ctr"/>
                      <a:r>
                        <a:rPr lang="en-US" dirty="0" smtClean="0"/>
                        <a:t>leaders trained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No. of female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leaders trained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No. of ethnic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leader</a:t>
                      </a:r>
                      <a:r>
                        <a:rPr lang="en-US" dirty="0" smtClean="0"/>
                        <a:t> trained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4439" y="414337"/>
            <a:ext cx="9479281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Establishment of Technology Demonstration: 2018-19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92704"/>
              </p:ext>
            </p:extLst>
          </p:nvPr>
        </p:nvGraphicFramePr>
        <p:xfrm>
          <a:off x="228596" y="1371602"/>
          <a:ext cx="11715748" cy="513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48"/>
                <a:gridCol w="1085850"/>
                <a:gridCol w="900113"/>
                <a:gridCol w="1028700"/>
                <a:gridCol w="985837"/>
                <a:gridCol w="993829"/>
                <a:gridCol w="888369"/>
                <a:gridCol w="961015"/>
                <a:gridCol w="900112"/>
                <a:gridCol w="971554"/>
                <a:gridCol w="942975"/>
                <a:gridCol w="742946"/>
              </a:tblGrid>
              <a:tr h="4005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no. of demo.</a:t>
                      </a:r>
                      <a:r>
                        <a:rPr lang="en-US" baseline="0" dirty="0" smtClean="0"/>
                        <a:t> allocated</a:t>
                      </a:r>
                      <a:endParaRPr lang="en-US" dirty="0"/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Demonstration Established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888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Cow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 fattening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Duck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Sheep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Pig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Buffalo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Fodder</a:t>
                      </a:r>
                      <a:r>
                        <a:rPr lang="en-US" baseline="0" dirty="0" smtClean="0"/>
                        <a:t> Cult.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1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00017"/>
            <a:ext cx="7879080" cy="107721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Establishment of Technology Demonstration: </a:t>
            </a:r>
          </a:p>
          <a:p>
            <a:pPr algn="ctr"/>
            <a:r>
              <a:rPr lang="en-US" sz="3200" dirty="0" smtClean="0"/>
              <a:t>Since inception to till date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76806"/>
              </p:ext>
            </p:extLst>
          </p:nvPr>
        </p:nvGraphicFramePr>
        <p:xfrm>
          <a:off x="228596" y="1371602"/>
          <a:ext cx="11715748" cy="513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48"/>
                <a:gridCol w="1085850"/>
                <a:gridCol w="900113"/>
                <a:gridCol w="1028700"/>
                <a:gridCol w="985837"/>
                <a:gridCol w="993829"/>
                <a:gridCol w="888369"/>
                <a:gridCol w="961015"/>
                <a:gridCol w="900112"/>
                <a:gridCol w="971554"/>
                <a:gridCol w="942975"/>
                <a:gridCol w="742946"/>
              </a:tblGrid>
              <a:tr h="4005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no. of demo.</a:t>
                      </a:r>
                      <a:r>
                        <a:rPr lang="en-US" baseline="0" dirty="0" smtClean="0"/>
                        <a:t> allocated</a:t>
                      </a:r>
                      <a:endParaRPr lang="en-US" dirty="0"/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Demonstration Established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888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Cow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 fattening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Duck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Sheep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Pig Rearing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Buffalo Rearing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Fodder</a:t>
                      </a:r>
                      <a:r>
                        <a:rPr lang="en-US" baseline="0" dirty="0" smtClean="0"/>
                        <a:t> Cult.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887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8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00017"/>
            <a:ext cx="1022985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  <a:r>
              <a:rPr lang="en-US" sz="3200" dirty="0" smtClean="0"/>
              <a:t>roductivity of Demonstration: Established in 2017-18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54555"/>
              </p:ext>
            </p:extLst>
          </p:nvPr>
        </p:nvGraphicFramePr>
        <p:xfrm>
          <a:off x="357187" y="1134009"/>
          <a:ext cx="11487152" cy="5156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272"/>
                <a:gridCol w="907301"/>
                <a:gridCol w="1478293"/>
                <a:gridCol w="1037216"/>
                <a:gridCol w="959211"/>
                <a:gridCol w="1478244"/>
                <a:gridCol w="959423"/>
                <a:gridCol w="930373"/>
                <a:gridCol w="1429291"/>
                <a:gridCol w="920528"/>
              </a:tblGrid>
              <a:tr h="45190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Upazilas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Cow: Local Breed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Cow: Crossbred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Buffalo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69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592" y="6357934"/>
            <a:ext cx="1161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(a) Cow &amp; Buffalo : Milk </a:t>
            </a:r>
            <a:r>
              <a:rPr lang="en-US" dirty="0"/>
              <a:t>production (Average of one lactation</a:t>
            </a:r>
            <a:r>
              <a:rPr lang="en-US" dirty="0" smtClean="0"/>
              <a:t>) - </a:t>
            </a:r>
            <a:r>
              <a:rPr lang="en-US" dirty="0" err="1" smtClean="0"/>
              <a:t>Litre</a:t>
            </a:r>
            <a:r>
              <a:rPr lang="en-US" dirty="0" smtClean="0"/>
              <a:t>/day/cow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424" y="3307031"/>
            <a:ext cx="9289576" cy="165073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Welcome You All to The Presentation of ---- ------------------- (District)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1142999" y="428617"/>
            <a:ext cx="10258425" cy="192882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Progress Review Workshop: 2018-19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Agricultural Technology Program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Phase II Project (NATP-2): Livestock Component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00017"/>
            <a:ext cx="1022985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Productivity of Demonstration: Established in 2017-18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19788"/>
              </p:ext>
            </p:extLst>
          </p:nvPr>
        </p:nvGraphicFramePr>
        <p:xfrm>
          <a:off x="357188" y="1134009"/>
          <a:ext cx="11544297" cy="513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74"/>
                <a:gridCol w="818417"/>
                <a:gridCol w="1579045"/>
                <a:gridCol w="1042376"/>
                <a:gridCol w="878524"/>
                <a:gridCol w="1571056"/>
                <a:gridCol w="964196"/>
                <a:gridCol w="885865"/>
                <a:gridCol w="1485537"/>
                <a:gridCol w="925107"/>
              </a:tblGrid>
              <a:tr h="4376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Upazilas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Beef Cattle: Local Breed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Beef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Cattle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Crossbred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Goat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69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Demo.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3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500" y="6357934"/>
            <a:ext cx="1120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(a) Beef Cattle: Daily weight gain-</a:t>
            </a:r>
            <a:r>
              <a:rPr lang="en-US" dirty="0" err="1" smtClean="0"/>
              <a:t>gm</a:t>
            </a:r>
            <a:r>
              <a:rPr lang="en-US" dirty="0" smtClean="0"/>
              <a:t>/day/cattle </a:t>
            </a:r>
            <a:r>
              <a:rPr lang="en-US" dirty="0"/>
              <a:t>(b) Goat: Daily weight gain- </a:t>
            </a:r>
            <a:r>
              <a:rPr lang="en-US" dirty="0" err="1"/>
              <a:t>gm</a:t>
            </a:r>
            <a:r>
              <a:rPr lang="en-US" dirty="0"/>
              <a:t>/day/goat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00017"/>
            <a:ext cx="1022985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Productivity of Demonstration: Established in 2017-18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76670"/>
              </p:ext>
            </p:extLst>
          </p:nvPr>
        </p:nvGraphicFramePr>
        <p:xfrm>
          <a:off x="357188" y="1134009"/>
          <a:ext cx="11544297" cy="513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74"/>
                <a:gridCol w="818417"/>
                <a:gridCol w="1579045"/>
                <a:gridCol w="1042376"/>
                <a:gridCol w="878524"/>
                <a:gridCol w="1571056"/>
                <a:gridCol w="964196"/>
                <a:gridCol w="885865"/>
                <a:gridCol w="1485537"/>
                <a:gridCol w="925107"/>
              </a:tblGrid>
              <a:tr h="4376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Upazilas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Poultry: Native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Poultry: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Sonali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Duck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69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Demo.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Demo.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Demo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Production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Before Demo.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3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500" y="6357934"/>
            <a:ext cx="1120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(a) Poultry: Egg production-Number/year/hen  (b) Duck: Egg production- Number/year/duck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411931"/>
            <a:ext cx="5929313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Implementation of Field Days 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29556"/>
              </p:ext>
            </p:extLst>
          </p:nvPr>
        </p:nvGraphicFramePr>
        <p:xfrm>
          <a:off x="253542" y="1404557"/>
          <a:ext cx="1164794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156"/>
                <a:gridCol w="1004615"/>
                <a:gridCol w="1294715"/>
                <a:gridCol w="1021772"/>
                <a:gridCol w="1304608"/>
                <a:gridCol w="1019693"/>
                <a:gridCol w="1279773"/>
                <a:gridCol w="1074522"/>
                <a:gridCol w="1263092"/>
              </a:tblGrid>
              <a:tr h="50330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Field Days Allocated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Field Days Organized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farmers</a:t>
                      </a:r>
                      <a:r>
                        <a:rPr lang="en-US" baseline="0" dirty="0" smtClean="0"/>
                        <a:t> attended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female farmers attended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7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13" y="411931"/>
            <a:ext cx="6200776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Implementation of  Exposure Visit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196286"/>
              </p:ext>
            </p:extLst>
          </p:nvPr>
        </p:nvGraphicFramePr>
        <p:xfrm>
          <a:off x="253543" y="1328357"/>
          <a:ext cx="1161937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955"/>
                <a:gridCol w="1008151"/>
                <a:gridCol w="1265976"/>
                <a:gridCol w="1071563"/>
                <a:gridCol w="1271588"/>
                <a:gridCol w="1000125"/>
                <a:gridCol w="1257300"/>
                <a:gridCol w="1014413"/>
                <a:gridCol w="1257302"/>
              </a:tblGrid>
              <a:tr h="50330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Exposure Visit Allocated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Exposure</a:t>
                      </a:r>
                      <a:r>
                        <a:rPr lang="en-US" baseline="0" dirty="0" smtClean="0"/>
                        <a:t> Visit </a:t>
                      </a:r>
                      <a:r>
                        <a:rPr lang="en-US" dirty="0" smtClean="0"/>
                        <a:t>Organized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participants</a:t>
                      </a:r>
                      <a:r>
                        <a:rPr lang="en-US" baseline="0" dirty="0" smtClean="0"/>
                        <a:t> attended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female participants attended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7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2448" y="518611"/>
            <a:ext cx="8516203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Implementation of CIG and non-CIG Farmers Rally 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79706"/>
              </p:ext>
            </p:extLst>
          </p:nvPr>
        </p:nvGraphicFramePr>
        <p:xfrm>
          <a:off x="253543" y="1511237"/>
          <a:ext cx="11676524" cy="508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687"/>
                <a:gridCol w="1032047"/>
                <a:gridCol w="1379073"/>
                <a:gridCol w="1000125"/>
                <a:gridCol w="1300164"/>
                <a:gridCol w="971551"/>
                <a:gridCol w="1257301"/>
                <a:gridCol w="957263"/>
                <a:gridCol w="1357313"/>
              </a:tblGrid>
              <a:tr h="50330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Farmers Rally Allocated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Farmers</a:t>
                      </a:r>
                      <a:r>
                        <a:rPr lang="en-US" baseline="0" dirty="0" smtClean="0"/>
                        <a:t> Rally</a:t>
                      </a:r>
                      <a:r>
                        <a:rPr lang="en-US" dirty="0" smtClean="0"/>
                        <a:t> Organized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farmers</a:t>
                      </a:r>
                      <a:r>
                        <a:rPr lang="en-US" baseline="0" dirty="0" smtClean="0"/>
                        <a:t> attended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female farmers attended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29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6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00300" y="114285"/>
            <a:ext cx="7329488" cy="700091"/>
          </a:xfrm>
          <a:prstGeom prst="roundRect">
            <a:avLst/>
          </a:prstGeom>
          <a:solidFill>
            <a:srgbClr val="00FF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Implementation of Vaccination Campaign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99526"/>
              </p:ext>
            </p:extLst>
          </p:nvPr>
        </p:nvGraphicFramePr>
        <p:xfrm>
          <a:off x="128582" y="900107"/>
          <a:ext cx="11958647" cy="584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980"/>
                <a:gridCol w="983328"/>
                <a:gridCol w="1268598"/>
                <a:gridCol w="1014413"/>
                <a:gridCol w="1271588"/>
                <a:gridCol w="1071564"/>
                <a:gridCol w="828900"/>
                <a:gridCol w="1014185"/>
                <a:gridCol w="1443037"/>
                <a:gridCol w="1543054"/>
              </a:tblGrid>
              <a:tr h="63940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campaign allocated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 of</a:t>
                      </a:r>
                      <a:r>
                        <a:rPr lang="en-US" baseline="0" dirty="0" smtClean="0"/>
                        <a:t> campaign organized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number of livestock vaccinated per campaign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farmers benefitted per campaign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female farmers benefitted per campaign</a:t>
                      </a:r>
                    </a:p>
                  </a:txBody>
                  <a:tcPr anchor="ctr"/>
                </a:tc>
              </a:tr>
              <a:tr h="5429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Cattle/</a:t>
                      </a:r>
                    </a:p>
                    <a:p>
                      <a:pPr algn="ctr"/>
                      <a:r>
                        <a:rPr lang="en-US" dirty="0" smtClean="0"/>
                        <a:t>Buffalo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Goat/ Sheep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Poultry/Duck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3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0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(Total/ Average)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90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14550" y="39043"/>
            <a:ext cx="7958138" cy="700091"/>
          </a:xfrm>
          <a:prstGeom prst="roundRect">
            <a:avLst/>
          </a:prstGeom>
          <a:solidFill>
            <a:srgbClr val="00FF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Implementation of De-worming Campaign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243190"/>
              </p:ext>
            </p:extLst>
          </p:nvPr>
        </p:nvGraphicFramePr>
        <p:xfrm>
          <a:off x="100016" y="771520"/>
          <a:ext cx="11844334" cy="604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021"/>
                <a:gridCol w="1133058"/>
                <a:gridCol w="1301732"/>
                <a:gridCol w="1201600"/>
                <a:gridCol w="1273123"/>
                <a:gridCol w="1130075"/>
                <a:gridCol w="987028"/>
                <a:gridCol w="1487694"/>
                <a:gridCol w="1502003"/>
              </a:tblGrid>
              <a:tr h="93907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 of</a:t>
                      </a:r>
                      <a:r>
                        <a:rPr lang="en-US" baseline="0" dirty="0" smtClean="0"/>
                        <a:t> campaign allocated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 of</a:t>
                      </a:r>
                      <a:r>
                        <a:rPr lang="en-US" baseline="0" dirty="0" smtClean="0"/>
                        <a:t> campaign organized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number of livestock treated per campaign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farmers benefitted per campaign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female farmers benefitted per campaign</a:t>
                      </a:r>
                    </a:p>
                  </a:txBody>
                  <a:tcPr anchor="ctr"/>
                </a:tc>
              </a:tr>
              <a:tr h="6573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Cattle/ Buffalo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Goat/</a:t>
                      </a:r>
                    </a:p>
                    <a:p>
                      <a:pPr algn="ctr"/>
                      <a:r>
                        <a:rPr lang="en-US" dirty="0" smtClean="0"/>
                        <a:t>Sheep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7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(Total/Average)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220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00300" y="242877"/>
            <a:ext cx="7329488" cy="700091"/>
          </a:xfrm>
          <a:prstGeom prst="roundRect">
            <a:avLst/>
          </a:prstGeom>
          <a:solidFill>
            <a:srgbClr val="00FF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Implementation of Infertility Campaign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98715"/>
              </p:ext>
            </p:extLst>
          </p:nvPr>
        </p:nvGraphicFramePr>
        <p:xfrm>
          <a:off x="157157" y="1122489"/>
          <a:ext cx="11830059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10"/>
                <a:gridCol w="1043421"/>
                <a:gridCol w="1285876"/>
                <a:gridCol w="1002712"/>
                <a:gridCol w="1422251"/>
                <a:gridCol w="2118462"/>
                <a:gridCol w="1490659"/>
                <a:gridCol w="1681168"/>
              </a:tblGrid>
              <a:tr h="753608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 of</a:t>
                      </a:r>
                      <a:r>
                        <a:rPr lang="en-US" baseline="0" dirty="0" smtClean="0"/>
                        <a:t> campaign allocated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 of</a:t>
                      </a:r>
                      <a:r>
                        <a:rPr lang="en-US" baseline="0" dirty="0" smtClean="0"/>
                        <a:t> campaign organized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number of animal</a:t>
                      </a:r>
                      <a:r>
                        <a:rPr lang="en-US" baseline="0" dirty="0" smtClean="0"/>
                        <a:t> examined</a:t>
                      </a:r>
                      <a:r>
                        <a:rPr lang="en-US" dirty="0" smtClean="0"/>
                        <a:t> per campaign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farmers benefitted per campaign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female farmers benefitted per campaign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Cattle/Buffalo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(Total/Average)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307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2747" y="371892"/>
            <a:ext cx="6115051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Implementation of FIAC Activities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72288"/>
              </p:ext>
            </p:extLst>
          </p:nvPr>
        </p:nvGraphicFramePr>
        <p:xfrm>
          <a:off x="382133" y="1124227"/>
          <a:ext cx="11600608" cy="563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892"/>
                <a:gridCol w="900113"/>
                <a:gridCol w="1042987"/>
                <a:gridCol w="1243013"/>
                <a:gridCol w="2746648"/>
                <a:gridCol w="1623848"/>
                <a:gridCol w="1940107"/>
              </a:tblGrid>
              <a:tr h="492223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union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FIAC established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copies of extension</a:t>
                      </a:r>
                      <a:r>
                        <a:rPr lang="en-US" baseline="0" dirty="0" smtClean="0"/>
                        <a:t> materials distributed from FIAC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farmers visited per FIAC  per month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Major problems recorded</a:t>
                      </a:r>
                      <a:r>
                        <a:rPr lang="en-US" baseline="0" dirty="0" smtClean="0"/>
                        <a:t> in FIAC</a:t>
                      </a:r>
                      <a:endParaRPr lang="en-US" dirty="0"/>
                    </a:p>
                  </a:txBody>
                  <a:tcPr anchor="ctr"/>
                </a:tc>
              </a:tr>
              <a:tr h="4093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r>
                        <a:rPr lang="en-US" baseline="0" dirty="0" smtClean="0"/>
                        <a:t> NATP-2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Cum. (NATP-1 + NATP-2)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8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68244" y="128592"/>
            <a:ext cx="8707272" cy="1042983"/>
          </a:xfrm>
          <a:prstGeom prst="rect">
            <a:avLst/>
          </a:prstGeom>
          <a:solidFill>
            <a:srgbClr val="00FF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Adoption of Technology by CIG Farmers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(Since inception to till date)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47763"/>
              </p:ext>
            </p:extLst>
          </p:nvPr>
        </p:nvGraphicFramePr>
        <p:xfrm>
          <a:off x="328620" y="1300150"/>
          <a:ext cx="11644309" cy="5138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721"/>
                <a:gridCol w="935348"/>
                <a:gridCol w="1067597"/>
                <a:gridCol w="913075"/>
                <a:gridCol w="989777"/>
                <a:gridCol w="948754"/>
                <a:gridCol w="915992"/>
                <a:gridCol w="915828"/>
                <a:gridCol w="901519"/>
                <a:gridCol w="1244953"/>
                <a:gridCol w="1373745"/>
              </a:tblGrid>
              <a:tr h="3722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 of CIG Farmers Adopted Technology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707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Cow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 Fattening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Duck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Sheep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Pig Rearing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Buffalo Rearing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Fodder Cultivation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22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r>
                        <a:rPr lang="en-US" dirty="0" smtClean="0"/>
                        <a:t>All (Total)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3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8520" y="363374"/>
            <a:ext cx="527304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Geographical Information 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4872"/>
              </p:ext>
            </p:extLst>
          </p:nvPr>
        </p:nvGraphicFramePr>
        <p:xfrm>
          <a:off x="376238" y="1258357"/>
          <a:ext cx="11495721" cy="5414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636"/>
                <a:gridCol w="1330341"/>
                <a:gridCol w="1194153"/>
                <a:gridCol w="1300691"/>
                <a:gridCol w="1594956"/>
                <a:gridCol w="993085"/>
                <a:gridCol w="1158563"/>
                <a:gridCol w="1369296"/>
              </a:tblGrid>
              <a:tr h="51328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r>
                        <a:rPr lang="en-US" dirty="0" smtClean="0"/>
                        <a:t> under NATP-2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No. of </a:t>
                      </a:r>
                      <a:r>
                        <a:rPr lang="en-US" sz="1800" b="1" dirty="0" err="1" smtClean="0"/>
                        <a:t>pourasova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No. of union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No. of total household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No. of agricultural household</a:t>
                      </a:r>
                      <a:endParaRPr lang="en-US" sz="1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No. of household benefitted by NATP 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2875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Non-CIG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63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8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81732"/>
              </p:ext>
            </p:extLst>
          </p:nvPr>
        </p:nvGraphicFramePr>
        <p:xfrm>
          <a:off x="328620" y="1300150"/>
          <a:ext cx="11644309" cy="510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721"/>
                <a:gridCol w="935348"/>
                <a:gridCol w="1067597"/>
                <a:gridCol w="913075"/>
                <a:gridCol w="989777"/>
                <a:gridCol w="948754"/>
                <a:gridCol w="915992"/>
                <a:gridCol w="915828"/>
                <a:gridCol w="901519"/>
                <a:gridCol w="1244953"/>
                <a:gridCol w="1373745"/>
              </a:tblGrid>
              <a:tr h="3722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 of CIG Farmers Adopted Technology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584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Cow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 Fattening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Duck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Sheep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Buffalo Rearing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Pig Rearing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Fodder Cultivation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22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282">
                <a:tc>
                  <a:txBody>
                    <a:bodyPr/>
                    <a:lstStyle/>
                    <a:p>
                      <a:r>
                        <a:rPr lang="en-US" dirty="0" smtClean="0"/>
                        <a:t>All (Total)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68244" y="100014"/>
            <a:ext cx="8707272" cy="1042986"/>
          </a:xfrm>
          <a:prstGeom prst="rect">
            <a:avLst/>
          </a:prstGeom>
          <a:solidFill>
            <a:srgbClr val="00FF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Adoption of Technology by non-CIG Farmers (Since inception to till date)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28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5600"/>
              </p:ext>
            </p:extLst>
          </p:nvPr>
        </p:nvGraphicFramePr>
        <p:xfrm>
          <a:off x="274323" y="1540632"/>
          <a:ext cx="11643359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337"/>
                <a:gridCol w="1663337"/>
                <a:gridCol w="1663337"/>
                <a:gridCol w="1663337"/>
                <a:gridCol w="1663337"/>
                <a:gridCol w="1663337"/>
                <a:gridCol w="166333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Cattle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Crossbred Cattle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11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adoption (Kg)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adoption (Kg)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(%)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adoption (Kg)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adoption (Kg)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(%)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(Average)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214562" y="155550"/>
            <a:ext cx="7543800" cy="1061754"/>
          </a:xfrm>
          <a:prstGeom prst="rect">
            <a:avLst/>
          </a:prstGeom>
          <a:solidFill>
            <a:srgbClr val="00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Productivity of Beef Cattle (Meat)</a:t>
            </a:r>
            <a:br>
              <a:rPr lang="en-US" sz="4000" dirty="0"/>
            </a:br>
            <a:r>
              <a:rPr lang="en-US" sz="3200" dirty="0" smtClean="0"/>
              <a:t>(Live body weight at the selling/disposal time)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55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195558"/>
            <a:ext cx="7543800" cy="1061754"/>
          </a:xfrm>
          <a:solidFill>
            <a:srgbClr val="00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Productivity </a:t>
            </a:r>
            <a:r>
              <a:rPr lang="en-US" sz="4000" dirty="0"/>
              <a:t>of </a:t>
            </a:r>
            <a:r>
              <a:rPr lang="en-US" sz="4000" dirty="0" smtClean="0"/>
              <a:t>Dairy Cow (Milk)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</a:t>
            </a:r>
            <a:r>
              <a:rPr lang="en-US" sz="3200" dirty="0"/>
              <a:t>Milk production-</a:t>
            </a:r>
            <a:r>
              <a:rPr lang="en-US" sz="3200" dirty="0" err="1"/>
              <a:t>ltr</a:t>
            </a:r>
            <a:r>
              <a:rPr lang="en-US" sz="3200" dirty="0"/>
              <a:t>/day/cow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77335"/>
              </p:ext>
            </p:extLst>
          </p:nvPr>
        </p:nvGraphicFramePr>
        <p:xfrm>
          <a:off x="300042" y="1609216"/>
          <a:ext cx="11678597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371"/>
                <a:gridCol w="1668371"/>
                <a:gridCol w="1668371"/>
                <a:gridCol w="1668371"/>
                <a:gridCol w="1668371"/>
                <a:gridCol w="1668371"/>
                <a:gridCol w="166837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Cow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Crossbred Cow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adoption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Ltr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adoption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Ltr</a:t>
                      </a:r>
                      <a:r>
                        <a:rPr lang="en-US" dirty="0" smtClean="0"/>
                        <a:t>.)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(%)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adoption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Ltr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adoption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Ltr</a:t>
                      </a:r>
                      <a:r>
                        <a:rPr lang="en-US" dirty="0" smtClean="0"/>
                        <a:t>.)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(%)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(Average)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3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264" y="285749"/>
            <a:ext cx="7772400" cy="957263"/>
          </a:xfrm>
          <a:solidFill>
            <a:srgbClr val="00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Productivity </a:t>
            </a:r>
            <a:r>
              <a:rPr lang="en-US" sz="4000" dirty="0"/>
              <a:t>of </a:t>
            </a:r>
            <a:r>
              <a:rPr lang="en-US" sz="4000" dirty="0" smtClean="0"/>
              <a:t>Goat (Meat)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(Live body weight at the selling/disposal time)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37347"/>
              </p:ext>
            </p:extLst>
          </p:nvPr>
        </p:nvGraphicFramePr>
        <p:xfrm>
          <a:off x="335280" y="1641891"/>
          <a:ext cx="11551920" cy="479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5031"/>
                <a:gridCol w="2210929"/>
                <a:gridCol w="2887980"/>
                <a:gridCol w="2887980"/>
              </a:tblGrid>
              <a:tr h="36879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adoption (Kg)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adoption</a:t>
                      </a:r>
                      <a:r>
                        <a:rPr lang="en-US" dirty="0" smtClean="0"/>
                        <a:t> (Kg)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(%)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795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3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025" y="219075"/>
            <a:ext cx="7115175" cy="1071563"/>
          </a:xfrm>
          <a:solidFill>
            <a:srgbClr val="00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Productivity </a:t>
            </a:r>
            <a:r>
              <a:rPr lang="en-US" sz="4000" dirty="0"/>
              <a:t>of </a:t>
            </a:r>
            <a:r>
              <a:rPr lang="en-US" sz="4000" dirty="0" smtClean="0"/>
              <a:t>Poultry Bird (Egg) </a:t>
            </a:r>
            <a:br>
              <a:rPr lang="en-US" sz="4000" dirty="0" smtClean="0"/>
            </a:br>
            <a:r>
              <a:rPr lang="en-US" sz="3200" dirty="0" smtClean="0"/>
              <a:t>(Egg Production-No</a:t>
            </a:r>
            <a:r>
              <a:rPr lang="en-US" sz="3200" dirty="0"/>
              <a:t>./bird /year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08654"/>
              </p:ext>
            </p:extLst>
          </p:nvPr>
        </p:nvGraphicFramePr>
        <p:xfrm>
          <a:off x="304801" y="1572976"/>
          <a:ext cx="1159764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06"/>
                <a:gridCol w="1656806"/>
                <a:gridCol w="1656806"/>
                <a:gridCol w="1656806"/>
                <a:gridCol w="1656806"/>
                <a:gridCol w="1656806"/>
                <a:gridCol w="165680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Sonali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Duck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adoption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adoption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(%)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adoption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adoption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(%)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(Average)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7" y="242883"/>
            <a:ext cx="9701212" cy="1071563"/>
          </a:xfrm>
          <a:solidFill>
            <a:srgbClr val="00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Productivity </a:t>
            </a:r>
            <a:r>
              <a:rPr lang="en-US" sz="4000" dirty="0"/>
              <a:t>of </a:t>
            </a:r>
            <a:r>
              <a:rPr lang="en-US" sz="4000" dirty="0" smtClean="0"/>
              <a:t>Fodder Cultivation(Green Grass) </a:t>
            </a:r>
            <a:br>
              <a:rPr lang="en-US" sz="4000" dirty="0" smtClean="0"/>
            </a:br>
            <a:r>
              <a:rPr lang="en-US" sz="3200" dirty="0" smtClean="0"/>
              <a:t>(Fodder Production-Kg/Harvesting/Decimal)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75858"/>
              </p:ext>
            </p:extLst>
          </p:nvPr>
        </p:nvGraphicFramePr>
        <p:xfrm>
          <a:off x="128591" y="1702512"/>
          <a:ext cx="118872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694"/>
                <a:gridCol w="917595"/>
                <a:gridCol w="853440"/>
                <a:gridCol w="789816"/>
                <a:gridCol w="947544"/>
                <a:gridCol w="868680"/>
                <a:gridCol w="759125"/>
                <a:gridCol w="888051"/>
                <a:gridCol w="888051"/>
                <a:gridCol w="888051"/>
                <a:gridCol w="888051"/>
                <a:gridCol w="888051"/>
                <a:gridCol w="88805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Hybrid Napier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Napier- </a:t>
                      </a:r>
                      <a:r>
                        <a:rPr lang="en-US" dirty="0" err="1" smtClean="0"/>
                        <a:t>Pakchong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German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Before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Before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Before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Before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 adoption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(Average)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6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242892"/>
            <a:ext cx="6315075" cy="685800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Implementation of AIF-2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47145"/>
              </p:ext>
            </p:extLst>
          </p:nvPr>
        </p:nvGraphicFramePr>
        <p:xfrm>
          <a:off x="242890" y="1333812"/>
          <a:ext cx="11515723" cy="5359400"/>
        </p:xfrm>
        <a:graphic>
          <a:graphicData uri="http://schemas.openxmlformats.org/drawingml/2006/table">
            <a:tbl>
              <a:tblPr firstRow="1" bandRow="1"/>
              <a:tblGrid>
                <a:gridCol w="1616678"/>
                <a:gridCol w="1386552"/>
                <a:gridCol w="1432560"/>
                <a:gridCol w="1310640"/>
                <a:gridCol w="1325880"/>
                <a:gridCol w="1310640"/>
                <a:gridCol w="1219200"/>
                <a:gridCol w="1913573"/>
              </a:tblGrid>
              <a:tr h="49498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 of sub-project submitted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 of sub-project awarded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Estimated budget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(Tk.)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Budget approved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(Tk.)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Fund released (Tk.)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Product processed/marketed through  AIF-2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554996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Product name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Amount/Quantity (Kg/</a:t>
                      </a:r>
                      <a:r>
                        <a:rPr lang="en-US" dirty="0" err="1" smtClean="0"/>
                        <a:t>Ltr</a:t>
                      </a:r>
                      <a:r>
                        <a:rPr lang="en-US" dirty="0" smtClean="0"/>
                        <a:t>./No.)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0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242892"/>
            <a:ext cx="6315075" cy="685800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Implementation of AIF-3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96902"/>
              </p:ext>
            </p:extLst>
          </p:nvPr>
        </p:nvGraphicFramePr>
        <p:xfrm>
          <a:off x="242890" y="1333812"/>
          <a:ext cx="11515723" cy="5359400"/>
        </p:xfrm>
        <a:graphic>
          <a:graphicData uri="http://schemas.openxmlformats.org/drawingml/2006/table">
            <a:tbl>
              <a:tblPr firstRow="1" bandRow="1"/>
              <a:tblGrid>
                <a:gridCol w="1965724"/>
                <a:gridCol w="1470421"/>
                <a:gridCol w="1404398"/>
                <a:gridCol w="1523143"/>
                <a:gridCol w="1701383"/>
                <a:gridCol w="1378966"/>
                <a:gridCol w="2071688"/>
              </a:tblGrid>
              <a:tr h="49498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 of sub-project submitted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 of sub-project awarded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Estimated budget (Tk.)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Budget approved </a:t>
                      </a:r>
                      <a:r>
                        <a:rPr lang="en-US" baseline="0" dirty="0" smtClean="0"/>
                        <a:t>(Tk.)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Product processed/marketed through  AIF-3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440696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Product name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Amount/Quantity (Kg/</a:t>
                      </a:r>
                      <a:r>
                        <a:rPr lang="en-US" dirty="0" err="1" smtClean="0"/>
                        <a:t>Ltr</a:t>
                      </a:r>
                      <a:r>
                        <a:rPr lang="en-US" dirty="0" smtClean="0"/>
                        <a:t>./No.)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9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138" y="274638"/>
            <a:ext cx="7215187" cy="830831"/>
          </a:xfrm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Environmental Safeguard Activities 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676937"/>
              </p:ext>
            </p:extLst>
          </p:nvPr>
        </p:nvGraphicFramePr>
        <p:xfrm>
          <a:off x="485774" y="1448116"/>
          <a:ext cx="11272839" cy="5149039"/>
        </p:xfrm>
        <a:graphic>
          <a:graphicData uri="http://schemas.openxmlformats.org/drawingml/2006/table">
            <a:tbl>
              <a:tblPr firstRow="1" bandRow="1"/>
              <a:tblGrid>
                <a:gridCol w="1924264"/>
                <a:gridCol w="1439408"/>
                <a:gridCol w="1467545"/>
                <a:gridCol w="1610406"/>
                <a:gridCol w="1610406"/>
                <a:gridCol w="1448068"/>
                <a:gridCol w="1772742"/>
              </a:tblGrid>
              <a:tr h="43783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 of Bio-gas plant established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slurry management unit set</a:t>
                      </a:r>
                      <a:r>
                        <a:rPr lang="en-US" baseline="0" dirty="0" smtClean="0"/>
                        <a:t> up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pit established for cow dung management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254958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434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138" y="274638"/>
            <a:ext cx="7215187" cy="830831"/>
          </a:xfrm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Environmental Safeguard Activities 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6052"/>
              </p:ext>
            </p:extLst>
          </p:nvPr>
        </p:nvGraphicFramePr>
        <p:xfrm>
          <a:off x="485774" y="1448116"/>
          <a:ext cx="11272839" cy="5149039"/>
        </p:xfrm>
        <a:graphic>
          <a:graphicData uri="http://schemas.openxmlformats.org/drawingml/2006/table">
            <a:tbl>
              <a:tblPr firstRow="1" bandRow="1"/>
              <a:tblGrid>
                <a:gridCol w="1924264"/>
                <a:gridCol w="1439408"/>
                <a:gridCol w="1467545"/>
                <a:gridCol w="1610406"/>
                <a:gridCol w="1610406"/>
                <a:gridCol w="1448068"/>
                <a:gridCol w="1772742"/>
              </a:tblGrid>
              <a:tr h="43783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 of plant established for carcass disposal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compost pit set up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Amount of composed produced (Kg)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254958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434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7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8040" y="477678"/>
            <a:ext cx="492252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Status of Meat Production 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027640"/>
              </p:ext>
            </p:extLst>
          </p:nvPr>
        </p:nvGraphicFramePr>
        <p:xfrm>
          <a:off x="585787" y="1501253"/>
          <a:ext cx="10987087" cy="507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517"/>
                <a:gridCol w="2024181"/>
                <a:gridCol w="1913269"/>
                <a:gridCol w="2007986"/>
                <a:gridCol w="2292134"/>
              </a:tblGrid>
              <a:tr h="638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r>
                        <a:rPr lang="en-US" dirty="0" smtClean="0"/>
                        <a:t> under NATP-2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Demand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Supply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Surplus/ Deficit 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Remarks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63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r>
                        <a:rPr lang="en-US" dirty="0" smtClean="0"/>
                        <a:t>All (Total)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03198"/>
            <a:ext cx="8386763" cy="830831"/>
          </a:xfrm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Women Participation in NATP Activities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35574"/>
              </p:ext>
            </p:extLst>
          </p:nvPr>
        </p:nvGraphicFramePr>
        <p:xfrm>
          <a:off x="271463" y="1162356"/>
          <a:ext cx="11801475" cy="4897120"/>
        </p:xfrm>
        <a:graphic>
          <a:graphicData uri="http://schemas.openxmlformats.org/drawingml/2006/table">
            <a:tbl>
              <a:tblPr firstRow="1" bandRow="1"/>
              <a:tblGrid>
                <a:gridCol w="1769751"/>
                <a:gridCol w="983509"/>
                <a:gridCol w="1232300"/>
                <a:gridCol w="1557990"/>
                <a:gridCol w="968804"/>
                <a:gridCol w="1289446"/>
                <a:gridCol w="1870838"/>
                <a:gridCol w="2128837"/>
              </a:tblGrid>
              <a:tr h="75216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# of  total CIG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female CIG (%)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female farmers in CIG 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No. of female farmers established</a:t>
                      </a:r>
                      <a:r>
                        <a:rPr lang="en-US" baseline="0" dirty="0" smtClean="0"/>
                        <a:t> demo.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No. of female CIG farmer adopted technology  (Cum.)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No. of female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non-CIG farmer adopted technology (Cum.)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37147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0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1782"/>
            <a:ext cx="8229600" cy="868362"/>
          </a:xfrm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 Information of CEAL Activities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6092"/>
              </p:ext>
            </p:extLst>
          </p:nvPr>
        </p:nvGraphicFramePr>
        <p:xfrm>
          <a:off x="242889" y="1515924"/>
          <a:ext cx="11687186" cy="51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49"/>
                <a:gridCol w="1014413"/>
                <a:gridCol w="971551"/>
                <a:gridCol w="1300163"/>
                <a:gridCol w="1014415"/>
                <a:gridCol w="1285877"/>
                <a:gridCol w="1071563"/>
                <a:gridCol w="1328738"/>
                <a:gridCol w="1700217"/>
              </a:tblGrid>
              <a:tr h="674863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Name</a:t>
                      </a:r>
                      <a:r>
                        <a:rPr lang="en-US" sz="1800" baseline="0" dirty="0" smtClean="0"/>
                        <a:t> of </a:t>
                      </a:r>
                      <a:r>
                        <a:rPr lang="en-US" sz="1800" baseline="0" dirty="0" err="1" smtClean="0"/>
                        <a:t>upazilas</a:t>
                      </a:r>
                      <a:endParaRPr lang="en-US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r>
                        <a:rPr lang="en-US" sz="1800" baseline="0" dirty="0" smtClean="0"/>
                        <a:t> of CEALs</a:t>
                      </a:r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 of farmers advised</a:t>
                      </a:r>
                      <a:r>
                        <a:rPr lang="en-US" sz="1800" baseline="0" dirty="0" smtClean="0"/>
                        <a:t> by CEAL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 of livestock vaccinated by CEAL (Except vac. Camp.)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 of livestock treated by CEAL as per advised</a:t>
                      </a:r>
                      <a:r>
                        <a:rPr lang="en-US" sz="1800" baseline="0" dirty="0" smtClean="0"/>
                        <a:t> of the  Veterinarian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Average monthly income</a:t>
                      </a:r>
                      <a:r>
                        <a:rPr lang="en-US" sz="1800" baseline="0" dirty="0" smtClean="0"/>
                        <a:t> per</a:t>
                      </a:r>
                      <a:r>
                        <a:rPr lang="en-US" sz="1800" dirty="0" smtClean="0"/>
                        <a:t> CEAL (Tk.)</a:t>
                      </a:r>
                      <a:endParaRPr lang="en-US" sz="1800" dirty="0"/>
                    </a:p>
                  </a:txBody>
                  <a:tcPr anchor="ctr"/>
                </a:tc>
              </a:tr>
              <a:tr h="3856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Cumulative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61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36">
                <a:tc>
                  <a:txBody>
                    <a:bodyPr/>
                    <a:lstStyle/>
                    <a:p>
                      <a:r>
                        <a:rPr lang="en-US" dirty="0" smtClean="0"/>
                        <a:t>All (Total/Average)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12191" y="230655"/>
            <a:ext cx="5745707" cy="946254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Financial Progress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10148"/>
              </p:ext>
            </p:extLst>
          </p:nvPr>
        </p:nvGraphicFramePr>
        <p:xfrm>
          <a:off x="457201" y="1524888"/>
          <a:ext cx="11387138" cy="511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46"/>
                <a:gridCol w="1745156"/>
                <a:gridCol w="1903258"/>
                <a:gridCol w="892018"/>
                <a:gridCol w="1681673"/>
                <a:gridCol w="1943319"/>
                <a:gridCol w="1069068"/>
              </a:tblGrid>
              <a:tr h="6611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Name of </a:t>
                      </a:r>
                      <a:r>
                        <a:rPr lang="en-US" sz="1800" dirty="0" err="1" smtClean="0"/>
                        <a:t>upazila</a:t>
                      </a:r>
                      <a:endParaRPr lang="en-US" sz="18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Financial Progress in 2018-19 </a:t>
                      </a:r>
                    </a:p>
                    <a:p>
                      <a:pPr algn="ctr"/>
                      <a:r>
                        <a:rPr lang="en-US" sz="1800" dirty="0" smtClean="0"/>
                        <a:t>(Tk.</a:t>
                      </a:r>
                      <a:r>
                        <a:rPr lang="en-US" sz="1800" baseline="0" dirty="0" smtClean="0"/>
                        <a:t> In Lac)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Financial Progress Since Inception to till date</a:t>
                      </a:r>
                    </a:p>
                    <a:p>
                      <a:pPr algn="ctr"/>
                      <a:r>
                        <a:rPr lang="en-US" sz="1800" dirty="0" smtClean="0"/>
                        <a:t>(Tk.</a:t>
                      </a:r>
                      <a:r>
                        <a:rPr lang="en-US" sz="1800" baseline="0" dirty="0" smtClean="0"/>
                        <a:t> In Lac)</a:t>
                      </a:r>
                      <a:endParaRPr lang="en-US" sz="18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4045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Total Allocation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Expenditure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Total Allocation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Expenditure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4594">
                <a:tc>
                  <a:txBody>
                    <a:bodyPr/>
                    <a:lstStyle/>
                    <a:p>
                      <a:r>
                        <a:rPr lang="en-US" dirty="0" smtClean="0"/>
                        <a:t>All (Total/Average)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01004" y="777922"/>
            <a:ext cx="10112990" cy="1132765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Success Story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00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01004" y="777922"/>
            <a:ext cx="10112990" cy="1132765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Success Story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246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01004" y="777922"/>
            <a:ext cx="10112990" cy="1132765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Success Story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511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en-US" sz="3600" i="1" dirty="0"/>
              <a:t>Researchable Issue Identified from Field </a:t>
            </a:r>
          </a:p>
        </p:txBody>
      </p:sp>
    </p:spTree>
    <p:extLst>
      <p:ext uri="{BB962C8B-B14F-4D97-AF65-F5344CB8AC3E}">
        <p14:creationId xmlns:p14="http://schemas.microsoft.com/office/powerpoint/2010/main" val="14889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60351"/>
            <a:ext cx="5943600" cy="868362"/>
          </a:xfrm>
          <a:solidFill>
            <a:srgbClr val="00FFFF"/>
          </a:solidFill>
        </p:spPr>
        <p:txBody>
          <a:bodyPr/>
          <a:lstStyle/>
          <a:p>
            <a:r>
              <a:rPr lang="en-US" i="1" dirty="0" smtClean="0"/>
              <a:t>Major Challenges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931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81000"/>
            <a:ext cx="58674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Lessons Learned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956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7458076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Recommendations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4160" y="327546"/>
            <a:ext cx="589788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Status of Milk Production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02140"/>
              </p:ext>
            </p:extLst>
          </p:nvPr>
        </p:nvGraphicFramePr>
        <p:xfrm>
          <a:off x="428628" y="1241944"/>
          <a:ext cx="11272839" cy="552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026"/>
                <a:gridCol w="2076826"/>
                <a:gridCol w="1963029"/>
                <a:gridCol w="2060210"/>
                <a:gridCol w="2351748"/>
              </a:tblGrid>
              <a:tr h="638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dirty="0" err="1" smtClean="0"/>
                        <a:t>upazilas</a:t>
                      </a:r>
                      <a:r>
                        <a:rPr lang="en-US" dirty="0" smtClean="0"/>
                        <a:t> under NATP-2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Demand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Supply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Surplus/ Deficit 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Remarks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0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7458076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Photographs of NATP Activities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74461" y="2328858"/>
            <a:ext cx="8065826" cy="1357312"/>
          </a:xfrm>
          <a:prstGeom prst="roundRect">
            <a:avLst/>
          </a:prstGeom>
          <a:solidFill>
            <a:srgbClr val="C715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Lucida Handwriting" panose="03010101010101010101" pitchFamily="66" charset="0"/>
              </a:rPr>
              <a:t>Thank You All</a:t>
            </a:r>
            <a:endParaRPr lang="en-US" sz="72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4720" y="327546"/>
            <a:ext cx="5410200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Status of Egg Production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05920"/>
              </p:ext>
            </p:extLst>
          </p:nvPr>
        </p:nvGraphicFramePr>
        <p:xfrm>
          <a:off x="400051" y="1241944"/>
          <a:ext cx="11301414" cy="552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178"/>
                <a:gridCol w="2082089"/>
                <a:gridCol w="1968006"/>
                <a:gridCol w="2065432"/>
                <a:gridCol w="2357709"/>
              </a:tblGrid>
              <a:tr h="638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upazilas</a:t>
                      </a:r>
                      <a:r>
                        <a:rPr lang="en-US" baseline="0" dirty="0" smtClean="0"/>
                        <a:t> under NATP-2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Demand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Supply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Surplus/ Deficit 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Remarks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4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8959" y="357192"/>
            <a:ext cx="5775961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Community Mobilization 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16438"/>
              </p:ext>
            </p:extLst>
          </p:nvPr>
        </p:nvGraphicFramePr>
        <p:xfrm>
          <a:off x="242888" y="1322521"/>
          <a:ext cx="11587162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287"/>
                <a:gridCol w="765106"/>
                <a:gridCol w="750669"/>
                <a:gridCol w="896775"/>
                <a:gridCol w="771525"/>
                <a:gridCol w="871538"/>
                <a:gridCol w="842962"/>
                <a:gridCol w="771525"/>
                <a:gridCol w="1000125"/>
                <a:gridCol w="1500188"/>
                <a:gridCol w="14144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Union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total CEAL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female CEAL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ethnic CEAL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 total CIG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female CIG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ethnic CIG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member in CIG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female member in</a:t>
                      </a:r>
                      <a:r>
                        <a:rPr lang="en-US" baseline="0" dirty="0" smtClean="0"/>
                        <a:t> CIG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ethnic member in CIG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399" y="357192"/>
            <a:ext cx="6461761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Category of CIG and CIG members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11531"/>
              </p:ext>
            </p:extLst>
          </p:nvPr>
        </p:nvGraphicFramePr>
        <p:xfrm>
          <a:off x="342900" y="1193929"/>
          <a:ext cx="11515730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212"/>
                <a:gridCol w="814388"/>
                <a:gridCol w="800101"/>
                <a:gridCol w="785813"/>
                <a:gridCol w="885825"/>
                <a:gridCol w="800100"/>
                <a:gridCol w="842963"/>
                <a:gridCol w="714373"/>
                <a:gridCol w="914404"/>
                <a:gridCol w="895239"/>
                <a:gridCol w="121931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Category-wise no. of CIG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Cow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Poultry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Duck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Sheep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Pig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Buffalo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Member (No.)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Female Member (No.)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966"/>
            <a:ext cx="10515600" cy="792162"/>
          </a:xfrm>
          <a:solidFill>
            <a:srgbClr val="00FFFF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Category-wise </a:t>
            </a:r>
            <a:r>
              <a:rPr lang="en-US" sz="3200" b="1" dirty="0"/>
              <a:t>Farmers </a:t>
            </a:r>
            <a:r>
              <a:rPr lang="en-US" sz="3200" b="1" dirty="0" smtClean="0"/>
              <a:t>in </a:t>
            </a:r>
            <a:r>
              <a:rPr lang="en-US" sz="3200" b="1" dirty="0"/>
              <a:t>CIG </a:t>
            </a:r>
            <a:r>
              <a:rPr lang="en-US" sz="3200" b="1" dirty="0" smtClean="0"/>
              <a:t> (According to Land Holding) 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340408"/>
              </p:ext>
            </p:extLst>
          </p:nvPr>
        </p:nvGraphicFramePr>
        <p:xfrm>
          <a:off x="342900" y="1193929"/>
          <a:ext cx="1160145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420"/>
                <a:gridCol w="1050755"/>
                <a:gridCol w="1032320"/>
                <a:gridCol w="1013886"/>
                <a:gridCol w="1142925"/>
                <a:gridCol w="1032319"/>
                <a:gridCol w="1087622"/>
                <a:gridCol w="1573203"/>
              </a:tblGrid>
              <a:tr h="34912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upazilas</a:t>
                      </a:r>
                      <a:endParaRPr lang="en-US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Category-wise no. of farmers</a:t>
                      </a:r>
                      <a:r>
                        <a:rPr lang="en-US" baseline="0" dirty="0" smtClean="0"/>
                        <a:t> in CIG according to land holding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Landless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Marginal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of total farmers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1943</Words>
  <Application>Microsoft Office PowerPoint</Application>
  <PresentationFormat>Widescreen</PresentationFormat>
  <Paragraphs>538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51</vt:i4>
      </vt:variant>
    </vt:vector>
  </HeadingPairs>
  <TitlesOfParts>
    <vt:vector size="63" baseType="lpstr">
      <vt:lpstr>Arial</vt:lpstr>
      <vt:lpstr>Calibri</vt:lpstr>
      <vt:lpstr>Calibri Light</vt:lpstr>
      <vt:lpstr>Lucida Handwriting</vt:lpstr>
      <vt:lpstr>Times New Roman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PowerPoint Presentation</vt:lpstr>
      <vt:lpstr>Welcome You All to The Presentation of ---- ------------------- (District)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Category-wise Farmers in CIG  (According to Land Holding)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Productivity of Dairy Cow (Milk)   (Milk production-ltr/day/cow)</vt:lpstr>
      <vt:lpstr>Productivity of Goat (Meat)  (Live body weight at the selling/disposal time) </vt:lpstr>
      <vt:lpstr>Productivity of Poultry Bird (Egg)  (Egg Production-No./bird /year)</vt:lpstr>
      <vt:lpstr>Productivity of Fodder Cultivation(Green Grass)  (Fodder Production-Kg/Harvesting/Decimal)</vt:lpstr>
      <vt:lpstr>Implementation of AIF-2</vt:lpstr>
      <vt:lpstr>Implementation of AIF-3</vt:lpstr>
      <vt:lpstr>Environmental Safeguard Activities </vt:lpstr>
      <vt:lpstr>Environmental Safeguard Activities </vt:lpstr>
      <vt:lpstr>Women Participation in NATP Activities</vt:lpstr>
      <vt:lpstr> Information of CEAL Activities</vt:lpstr>
      <vt:lpstr>PowerPoint Presentation</vt:lpstr>
      <vt:lpstr>PowerPoint Presentation</vt:lpstr>
      <vt:lpstr>PowerPoint Presentation</vt:lpstr>
      <vt:lpstr>PowerPoint Presentation</vt:lpstr>
      <vt:lpstr>Researchable Issue Identified from Field </vt:lpstr>
      <vt:lpstr>Major Challenges</vt:lpstr>
      <vt:lpstr>Lessons Learned </vt:lpstr>
      <vt:lpstr>Recommendations</vt:lpstr>
      <vt:lpstr>Photographs of NATP Activities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Slide</dc:title>
  <dc:creator>lenovo</dc:creator>
  <cp:lastModifiedBy>lenovo</cp:lastModifiedBy>
  <cp:revision>247</cp:revision>
  <cp:lastPrinted>2019-05-22T06:54:01Z</cp:lastPrinted>
  <dcterms:created xsi:type="dcterms:W3CDTF">2019-02-05T09:29:37Z</dcterms:created>
  <dcterms:modified xsi:type="dcterms:W3CDTF">2019-05-26T06:46:38Z</dcterms:modified>
</cp:coreProperties>
</file>